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Fira Code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4BC4D2-69A2-4A49-9083-27E6FB5D8ABA}">
  <a:tblStyle styleId="{AB4BC4D2-69A2-4A49-9083-27E6FB5D8A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FiraCode-bold.fntdata"/><Relationship Id="rId52" Type="http://schemas.openxmlformats.org/officeDocument/2006/relationships/font" Target="fonts/FiraCod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known as TDD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We're going to discuss what it is and what it is not,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also what it's good at and what it's not good at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534f4c7744eba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534f4c7744eba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first step</a:t>
            </a:r>
            <a:r>
              <a:rPr lang="en-GB"/>
              <a:t> is to define a test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With all the relevant tests that you can think of currently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These can also be </a:t>
            </a:r>
            <a:r>
              <a:rPr b="1" lang="en-GB"/>
              <a:t>deduced</a:t>
            </a:r>
            <a:r>
              <a:rPr b="1" lang="en-GB"/>
              <a:t> from a requirement </a:t>
            </a:r>
            <a:r>
              <a:rPr b="1" lang="en-GB"/>
              <a:t>specification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May evolve as we implement features</a:t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3a17260a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3a17260a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By failing the test first we also confirm that the test doesn't give a false positive, thus we test the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These simple implementations test our tests.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Watching the test case fail shows that the test can detect a wrong result.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EXTRA: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 essence, we’re closing a vice around the code under test,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holding the behavior steady (see the sidebar on the following page).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Don’t worry, the production code won’t be hard-coded and incomplete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long. As soon as you need to turn on a different LED, the hard-coded value will have to go.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real implementation is not much more diffi-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cult, but I ask you to resist the temptation to put in more code than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needed by the current test. We’re evolving the design. The problem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adding more code than the current tests require is that you probably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won’t write all the tests you need to keep future, and present, bugs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of the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Adding code before it is needed by the tests adds complexity. Sometimes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you will be wrong about the need, resulting in carrying the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unnecessarily.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Also, there is no end to the thinking “I will need it.”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Where should you stop? In practicing TDD, we stop when the code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not needed by the current tests.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Loose ends are cataloged in the test list.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TDD is structured procrastination. Put off writing the right production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code until the tests force us to. Implementation completeness, the ulti-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mate objective, is reached only after all the correct tests are in place.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45e70293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45e70293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Hard-coding the right answer shows that the test case can detect the right result.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test is right and valuable, even though the production code is incomplete.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problem with adding more code than the current tests require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is that you probably won’t write all the tests you need to keep future, and present, bugs out of the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 this simple example it may be obvious, but for more complex cases it may not be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Adding code before it is needed by the tests adds complexity.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Sometimes you will be wrong about the need, resulting in carrying the complexity unnecessarily.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EXTRA: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In essence, we’re closing a vice around the code under test,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holding the behavior steady (see the sidebar on the following page).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Don’t worry, the production code won’t be hard-coded and incomplete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for long. As soon as you need to turn on a different LED, the hard-coded value will have to go.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real implementation is not much more diffi-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cult, but I ask you to resist the temptation to put in more code than 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needed by the current test. We’re evolving the design.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problem with adding more code than the current tests require is that you probably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won’t write all the tests you need to keep future, and present, bugs 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of the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Adding code before it is needed by the tests adds complexity. Sometimes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you will be wrong about the need, resulting in carrying the complexity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unnecessarily.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Also, there is no end to the thinking “I will need it.”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Where should you stop? In practicing TDD, we stop when the code 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not needed by the current tests.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Loose ends are cataloged in the test list.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TDD is structured procrastination. Put off writing the right production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code until the tests force us to. Implementation completeness, the ulti-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mate objective, is reached only after all the correct tests are in place.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45e70293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45e70293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much to refactor yet, so add next test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45e702934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45e702934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For the next tests we turn on multiple random LEDS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And now we see that our previous implementation was wrong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45e702934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45e702934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At this point, the easiest way is simply to add the correct implementation</a:t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45e702934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445e702934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Tests Are Right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the implementation being incomplete, you might think that noth-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ing is being tested. Big deal! The test makes sure that a variable is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one!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to think about it a different way. The tests are right! They are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very valuable by-product of TDD. These simple implementations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tests. Watching the test case fail shows that the test can detect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wrong result. Hard-coding the right answer shows that the test case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 the right result. The test is right and valuable, even though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production code is incomplete. Later, as the implementation evolves,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seemingly trivial tests will test important behavior and boundary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conditions. In essence, we’re closing a vice around the code under test,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holding the behavior steady (see the sidebar on the following page).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worry, the production code won’t be hard-coded and incomplete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long. As soon as you need to turn on a different LED, the hard-coded value will have to go. The real implementation is not much more diffi-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cult, but I ask you to resist the temptation to put in more code than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needed by the current test. We’re evolving the design. The problem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more code than the current tests require is that you probably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won’t write all the tests you need to keep future, and present, bugs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 the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code before it is needed by the tests adds complexity. Sometimes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will be wrong about the need, resulting in carrying the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unnecessarily. Also, there is no end to the thinking “I will need it.”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should you stop? In practicing TDD, we stop when the code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needed by the current tests. Loose ends are cataloged in the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TDD is structured procrastination. Put off writing the right production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until the tests force us to. Implementation completeness, the ulti-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mate objective, is reached only after all the correct tests are in place.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45e702934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45e70293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And only when the tests pass do we refactor, so we add a helper function to clean up the code</a:t>
            </a:r>
            <a:endParaRPr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466b0657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466b0657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Alright, now that we all know what TDD entails, I want to discuss what research has to say about TDD and its effectiveness</a:t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466b0657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4466b0657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First just quickly a couple of notable studies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Microsoft and IBM did a case study with multiple developments teams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Development time increased somewhat (may be due to initial cost)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but significantly less defects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microsoft ibm teams agreed: more time, but offset by less bugs which means less 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Another study by George and Williams had </a:t>
            </a:r>
            <a:r>
              <a:rPr b="1" lang="en-GB"/>
              <a:t>Professional pair programmers develop bowling game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the </a:t>
            </a:r>
            <a:r>
              <a:rPr lang="en-GB"/>
              <a:t>control group used waterfall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Their results showed again lower development but more tests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And Choma did research focusing on the developer's perception of TDD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on average 10 years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And overall the developers were quite positive towards TDD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1d9756d3a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1d9756d3a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roughly divided into 4 section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We start with the general introduction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it is and why should care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Quickly</a:t>
            </a:r>
            <a:r>
              <a:rPr lang="en-GB"/>
              <a:t> go through TDD process with an example as a refresher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After that </a:t>
            </a:r>
            <a:r>
              <a:rPr lang="en-GB"/>
              <a:t>we'll look at some empirical studies on TDD and its effectiveness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Lastly, </a:t>
            </a:r>
            <a:r>
              <a:rPr lang="en-GB"/>
              <a:t>I will go over how some more advanced topics regarding design and testability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4181fc91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4181fc9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Maybe before looking at more results, maybe it is good to look at some metrics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We have the internal quality which mostly relates to the intrinsic quality of the software itself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as defined by some common measures such as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Then we have external quality which says more about the performance and output of the process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much time and effort did it take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And lastly</a:t>
            </a:r>
            <a:r>
              <a:rPr lang="en-GB"/>
              <a:t> test quality with metrics such as ..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466b0657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466b0657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Here I have </a:t>
            </a:r>
            <a:r>
              <a:rPr b="1" lang="en-GB"/>
              <a:t>aggregate</a:t>
            </a:r>
            <a:r>
              <a:rPr b="1" lang="en-GB"/>
              <a:t> the results of two </a:t>
            </a:r>
            <a:r>
              <a:rPr b="1" lang="en-GB"/>
              <a:t>comparative</a:t>
            </a:r>
            <a:r>
              <a:rPr b="1" lang="en-GB"/>
              <a:t> studies which each compared several different studies on TDD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Where the four metrics are evaluated based on the environment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We have industrial,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we have semi-industrial, which involves either professional in a controlled setting or students in a industrial setting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and then we have academic experiments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no obvious consensus in the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However, test coverage and defect density were fairly consistent over all studies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it comes to productivity the results are quite inconclusive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it's hard to say something over the very long-term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466b0657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466b0657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So mainly there seems to be an initial productivity loss in exchange for better external quality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TDD is really something you have to learn: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findings suggest, after overcoming initial difficulties: understand where to start, how to create a test for a feature that does not yet exist,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participants gain greater confidence to implement new features and make changes due to broad test coverage.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actionable advice, carefully monitoring, increasing or decreasing the dosage accordingly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Erick Elliot, author of the book 'composing software', stated that after a magical 2-year mark he started writing faster with unit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Then there are a few open questions which have not been studied yet</a:t>
            </a:r>
            <a:r>
              <a:rPr lang="en-GB"/>
              <a:t> as they are hard to measure but</a:t>
            </a:r>
            <a:r>
              <a:rPr b="1" lang="en-GB"/>
              <a:t> might still play a role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example, TDD tests may shorten developer onboarding or codebase handoffs?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And lastly,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24181fc91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24181fc91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There are definitely some issues with the conducted research works on TDD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metrics used for describing the findings have not been either defined in detail or lack the quality attribute they should be presenting.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Another problem: small scope of many experiments consisted of small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studies used different languages..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environment and domain context not always specified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it is also difficult to measure how well developers are following the TDD rules,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has a big impact on how effective TDD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Much of the inconsistency likely can be attributed to internal factors not fully described in the TDD trials.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Thus, TDD is bound to remain a controversial topic of debate and research.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5b7a7ad4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5b7a7ad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TDD definitely has a number of limiations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First, TDD is not a panacea nor failproof,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it still relies a lot on skill and experience of the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TDD also has a steep learning curve and often requires developer to adapt a </a:t>
            </a:r>
            <a:r>
              <a:rPr b="1" lang="en-GB"/>
              <a:t>different</a:t>
            </a:r>
            <a:r>
              <a:rPr b="1" lang="en-GB"/>
              <a:t> mindset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Many experienced developers have a mental model of the system they are building, TDD might interfere with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be difficult to predict course, more costly to throw away all tests when wrong, planning ahead too much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False sense of security, if the tests are not sound then test coverage has little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be difficult to use in situations like GUIs, Relational Databases, Web Service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4466b0657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4466b0657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Alright, now let's look at how we can make TDD more effective and also deal with real-world dependencies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5b7a7ad4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45b7a7ad4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 the real world, our code often has external dependencies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independence: especially useful for embedded system where your board may not have arrived yet or you have limited access to hardware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also allows us to inject inputs which are difficult to produce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example if we want to simulate a network failure, we could ask our colleague to pull the plug at a very specific moment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However, this is hardly </a:t>
            </a:r>
            <a:r>
              <a:rPr lang="en-GB"/>
              <a:t>reproducible and can take a lot of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may want to break dependance on a slow collaborator as the speed of our tests is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our tests to run often and run fast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Lastly, you may want to replace something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466b0657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466b0657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 order to break external dependencies we can use test doubles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We can replace our </a:t>
            </a:r>
            <a:r>
              <a:rPr b="1" lang="en-GB"/>
              <a:t>dependent</a:t>
            </a:r>
            <a:r>
              <a:rPr b="1" lang="en-GB"/>
              <a:t>-on-components with test doubles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This allows us to independently test the application code without relying on the any dependencies</a:t>
            </a:r>
            <a:endParaRPr b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45b7a7ad4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45b7a7ad4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There are some different definitions of test doubles going around but I am going to stick with these which are roughly ordered in terms of increasing complexity.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stub is a very simple entry point that returns a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Stub: e.g. last thrown exception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Fake: e.g. in-memory database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23a17260a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23a17260a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1d9756d3a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1d9756d3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So, What is test-driven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Martin Fowler</a:t>
            </a:r>
            <a:r>
              <a:rPr lang="en-GB"/>
              <a:t> gave following definition states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TDD </a:t>
            </a:r>
            <a:r>
              <a:rPr lang="en-GB"/>
              <a:t>is a </a:t>
            </a:r>
            <a:r>
              <a:rPr lang="en-GB"/>
              <a:t>met</a:t>
            </a:r>
            <a:r>
              <a:rPr lang="en-GB"/>
              <a:t>hod for </a:t>
            </a:r>
            <a:r>
              <a:rPr b="1" lang="en-GB"/>
              <a:t>developing software, NOT just testing software</a:t>
            </a:r>
            <a:r>
              <a:rPr lang="en-GB"/>
              <a:t>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is guided by writing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 the traditional test-after</a:t>
            </a:r>
            <a:r>
              <a:rPr lang="en-GB"/>
              <a:t> approach implementation 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but </a:t>
            </a:r>
            <a:r>
              <a:rPr lang="en-GB"/>
              <a:t>with TDD we write our tests before the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already test in place that tell you what the implementation should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45b7a7ad4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45b7a7ad4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Complex mocks hard to read and maintain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Test setup becomes more complex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If the tests are heavily coupled to the tests, then tests need to be updated often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It's possible that mocks are hiding intergration issues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integration tests should still be included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3a17260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23a17260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the former implementation on the left, every time we want to add a new driver we need to modify the light controller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if we use an interface to decouple the lightcontroller from actual driver implementations, then it becomes easier to add new drivers in the future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45b7a7ad4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45b7a7ad4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Legacy code: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Test-drive new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Add tests to legacy code before modification.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Test-drive changes to legacy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ramble-on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test all numbers from 1 to 100 but gives little value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5b7a7ad4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45b7a7ad4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There are two variants with both extend TDD by putting more emphasis on involving different stakeholder </a:t>
            </a:r>
            <a:r>
              <a:rPr b="1" lang="en-GB">
                <a:solidFill>
                  <a:schemeClr val="dk1"/>
                </a:solidFill>
              </a:rPr>
              <a:t>such as customers, business analysts, testers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ATDD developers and stakeholders define acceptance tests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BDD, the focus is more on the system behaviour from the stakeholders' pespective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that the schedule is turned off for the weekend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when it's saturday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when it's normally time to turn on the lights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lights should remain, because it's weekend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24181fc91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24181fc91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45b7a7ad4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45b7a7ad4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tests to tweak behaviour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TDD. We wrote tests first, and tests created our code. Our code exists because of these tests, and we can repeat the process.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But the code would be different. Uhm. Better? The second time that I write the code, I do it better. Let’s crash the CODE and let TESTS survive.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5b7a7ad4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45b7a7ad4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while there is no clear consensus regarding internal quality, research does suggest several benefits of TDD including a decreased defect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end, we should keep in mind that TDD is better suited for some contexts than others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5b7a7ad4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45b7a7ad4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5b7a7ad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5b7a7ad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Proper TDD adheres </a:t>
            </a:r>
            <a:r>
              <a:rPr lang="en-GB"/>
              <a:t>to the following three laws.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this last point is</a:t>
            </a:r>
            <a:r>
              <a:rPr lang="en-GB"/>
              <a:t> where a lot of developers get disturbed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sometimes this means </a:t>
            </a:r>
            <a:r>
              <a:rPr b="1" lang="en-GB"/>
              <a:t>writing an implementation that you know is wrong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but it still allows you to pass the current test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and your future tests will have to make sure you eventually come to the correct implementation</a:t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3a17260a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3a17260a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 Image of crane building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TDD is really about steady, incremental progress.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Whereas i</a:t>
            </a:r>
            <a:r>
              <a:rPr lang="en-GB"/>
              <a:t>n test-after we might implement and test a big chunk of work at once, in TDD we do it in small but confident steps.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TDD reduces the likelihood that we need to go back and fix things and also makes it easier to fix things, since we know the last change broke something.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466b065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466b065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Now that we have a definition for TDD, let's look at why you would use it in the first place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J</a:t>
            </a:r>
            <a:r>
              <a:rPr b="1" lang="en-GB">
                <a:solidFill>
                  <a:schemeClr val="dk1"/>
                </a:solidFill>
              </a:rPr>
              <a:t>ust to be clear</a:t>
            </a:r>
            <a:r>
              <a:rPr lang="en-GB">
                <a:solidFill>
                  <a:schemeClr val="dk1"/>
                </a:solidFill>
              </a:rPr>
              <a:t>, this presentation is </a:t>
            </a:r>
            <a:r>
              <a:rPr b="1" lang="en-GB">
                <a:solidFill>
                  <a:schemeClr val="dk1"/>
                </a:solidFill>
              </a:rPr>
              <a:t>not going to be a pure advertisement </a:t>
            </a:r>
            <a:r>
              <a:rPr lang="en-GB">
                <a:solidFill>
                  <a:schemeClr val="dk1"/>
                </a:solidFill>
              </a:rPr>
              <a:t>for TDD. Rather, I want to discuss the pros and cons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One of the main benefits is Instant feedback:</a:t>
            </a:r>
            <a:r>
              <a:rPr lang="en-GB">
                <a:solidFill>
                  <a:schemeClr val="dk1"/>
                </a:solidFill>
              </a:rPr>
              <a:t> we want our feedback loops to be a short as possible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Running test frequently, catch defects early, last change, more confidence as tests are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you write a big </a:t>
            </a:r>
            <a:r>
              <a:rPr lang="en-GB">
                <a:solidFill>
                  <a:schemeClr val="dk1"/>
                </a:solidFill>
              </a:rPr>
              <a:t>chunk</a:t>
            </a:r>
            <a:r>
              <a:rPr lang="en-GB">
                <a:solidFill>
                  <a:schemeClr val="dk1"/>
                </a:solidFill>
              </a:rPr>
              <a:t> of implementation first, it can be hard to properly test all of your 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By writing the tests first you are driven to write testable code from the start, instead of trying to squeeze them in later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It also </a:t>
            </a:r>
            <a:r>
              <a:rPr lang="en-GB">
                <a:solidFill>
                  <a:schemeClr val="dk1"/>
                </a:solidFill>
              </a:rPr>
              <a:t>encourages decomposing the problem into manageable tasks, one small test at a 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Safer refactoring as you have already tests in place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While non-TDD tests can also serve as documentation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TDD tests may do a better job at capturing the original intentions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When you go into new code you don't know much about implementation yet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Non-TDD test</a:t>
            </a:r>
            <a:r>
              <a:rPr lang="en-GB">
                <a:solidFill>
                  <a:schemeClr val="dk1"/>
                </a:solidFill>
              </a:rPr>
              <a:t> may focus more on validating the code rather than specifying its requirements.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466b0657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466b0657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These are some common objections to TDD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Most and foremost, we don't have the time or money for TDD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With TDD you have an initial investment,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but this should eventually pay out in the long run because of less debugging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And bugs in production can be very costly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Another argument is</a:t>
            </a:r>
            <a:r>
              <a:rPr lang="en-GB">
                <a:solidFill>
                  <a:schemeClr val="dk1"/>
                </a:solidFill>
              </a:rPr>
              <a:t>, I am already writing unit tests!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Tests are usually different with test after, </a:t>
            </a:r>
            <a:r>
              <a:rPr lang="en-GB">
                <a:solidFill>
                  <a:schemeClr val="dk1"/>
                </a:solidFill>
              </a:rPr>
              <a:t>Often just the happy path is tested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Also, in practice test-after usually ends up with less tests than TDD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After the product has been implemented and shipped it's unlikely unit tests are going to be written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For some people TDD feels to restricting,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but like any other tool, there is some leeway and it's okay to adjust the granularity a bit to your liking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Later on we're going to discuss the actual effects and costs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466b0657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466b0657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now, </a:t>
            </a:r>
            <a:r>
              <a:rPr b="1" lang="en-GB"/>
              <a:t>A quick refresher on the TDD process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466b0657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466b0657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For this example we have a an array of LEDs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and we want to implement some driver functionality with TDD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 txBox="1"/>
          <p:nvPr>
            <p:ph hasCustomPrompt="1"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2" type="subTitle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hasCustomPrompt="1" idx="3" type="title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idx="4" type="subTitle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5" type="subTitle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hasCustomPrompt="1" idx="6" type="title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7" type="subTitle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8" type="subTitle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6" name="Google Shape;146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7" name="Google Shape;147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13"/>
          <p:cNvSpPr txBox="1"/>
          <p:nvPr>
            <p:ph idx="9"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>
            <p:ph type="ctrTitle"/>
          </p:nvPr>
        </p:nvSpPr>
        <p:spPr>
          <a:xfrm>
            <a:off x="3537150" y="1578400"/>
            <a:ext cx="53097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Test-Driven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</a:t>
            </a:r>
            <a:endParaRPr/>
          </a:p>
        </p:txBody>
      </p:sp>
      <p:sp>
        <p:nvSpPr>
          <p:cNvPr id="162" name="Google Shape;1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Tomas van Rietbergen - 2023</a:t>
            </a:r>
            <a:endParaRPr sz="1600"/>
          </a:p>
        </p:txBody>
      </p:sp>
      <p:sp>
        <p:nvSpPr>
          <p:cNvPr id="163" name="Google Shape;163;p14"/>
          <p:cNvSpPr/>
          <p:nvPr/>
        </p:nvSpPr>
        <p:spPr>
          <a:xfrm rot="2700000">
            <a:off x="1060651" y="2765934"/>
            <a:ext cx="3041125" cy="788283"/>
          </a:xfrm>
          <a:prstGeom prst="trapezoid">
            <a:avLst>
              <a:gd fmla="val 99052" name="adj"/>
            </a:avLst>
          </a:prstGeom>
          <a:solidFill>
            <a:srgbClr val="0145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 rot="-8100000">
            <a:off x="-766935" y="1029833"/>
            <a:ext cx="3274046" cy="816284"/>
          </a:xfrm>
          <a:prstGeom prst="trapezoid">
            <a:avLst>
              <a:gd fmla="val 99052" name="adj"/>
            </a:avLst>
          </a:prstGeom>
          <a:solidFill>
            <a:srgbClr val="92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14"/>
          <p:cNvCxnSpPr/>
          <p:nvPr/>
        </p:nvCxnSpPr>
        <p:spPr>
          <a:xfrm flipH="1" rot="10800000">
            <a:off x="1008675" y="1223425"/>
            <a:ext cx="708300" cy="300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4"/>
          <p:cNvCxnSpPr/>
          <p:nvPr/>
        </p:nvCxnSpPr>
        <p:spPr>
          <a:xfrm flipH="1">
            <a:off x="2446725" y="2146100"/>
            <a:ext cx="207300" cy="80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4"/>
          <p:cNvCxnSpPr/>
          <p:nvPr/>
        </p:nvCxnSpPr>
        <p:spPr>
          <a:xfrm rot="10800000">
            <a:off x="1437800" y="1945725"/>
            <a:ext cx="479400" cy="61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025" y="1261300"/>
            <a:ext cx="3649500" cy="23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3"/>
          <p:cNvSpPr txBox="1"/>
          <p:nvPr/>
        </p:nvSpPr>
        <p:spPr>
          <a:xfrm>
            <a:off x="5389575" y="4569600"/>
            <a:ext cx="382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James W. Grenning - Test Driven Development for Embedded C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536125" y="882250"/>
            <a:ext cx="77934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Define a test list</a:t>
            </a:r>
            <a:endParaRPr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 a small failing test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 minimal code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Make the test pass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Refactor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"/>
          <p:cNvSpPr txBox="1"/>
          <p:nvPr/>
        </p:nvSpPr>
        <p:spPr>
          <a:xfrm>
            <a:off x="3750200" y="840400"/>
            <a:ext cx="4979100" cy="147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LedDriver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TurnOnLedOne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99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(1);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TEST_ASSERT_EQUAL_HEX16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(1,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virtualLeds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3750200" y="2535950"/>
            <a:ext cx="4979100" cy="104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void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ledNumber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4691875" y="4000575"/>
            <a:ext cx="32070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Fira Code"/>
                <a:ea typeface="Fira Code"/>
                <a:cs typeface="Fira Code"/>
                <a:sym typeface="Fira Code"/>
              </a:rPr>
              <a:t>1 Tests 1 Failures 0 Ignored</a:t>
            </a:r>
            <a:endParaRPr>
              <a:solidFill>
                <a:srgbClr val="FF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536125" y="882250"/>
            <a:ext cx="77934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a test list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b="1" lang="en-GB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Add a small failing test</a:t>
            </a:r>
            <a:endParaRPr b="1"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 minimal code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Make the test pass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Refactor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3750200" y="840400"/>
            <a:ext cx="4979100" cy="147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LedDriver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TurnOnLedOne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99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(1);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TEST_ASSERT_EQUAL_HEX16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(1,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virtualLeds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3750200" y="2528175"/>
            <a:ext cx="4979100" cy="126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void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ledNumber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*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ledsAddress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= 1;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536125" y="882250"/>
            <a:ext cx="77934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a test list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 a small failing test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b="1" lang="en-GB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Implement minimal code</a:t>
            </a:r>
            <a:endParaRPr b="1"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Make the test pass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Refactor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3750200" y="840400"/>
            <a:ext cx="4979100" cy="147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LedDriver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TurnOnLedOne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99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(1);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TEST_ASSERT_EQUAL_HEX16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(1,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virtualLeds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3750200" y="2528175"/>
            <a:ext cx="4979100" cy="126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void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ledNumber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*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ledsAddress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= 1;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4636250" y="4000538"/>
            <a:ext cx="32070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9DF39"/>
                </a:solidFill>
                <a:latin typeface="Fira Code"/>
                <a:ea typeface="Fira Code"/>
                <a:cs typeface="Fira Code"/>
                <a:sym typeface="Fira Code"/>
              </a:rPr>
              <a:t>1 Tests 0 Failures 0 Ignored</a:t>
            </a:r>
            <a:endParaRPr>
              <a:solidFill>
                <a:srgbClr val="39DF3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4" name="Google Shape;314;p26"/>
          <p:cNvSpPr/>
          <p:nvPr/>
        </p:nvSpPr>
        <p:spPr>
          <a:xfrm>
            <a:off x="257400" y="1716725"/>
            <a:ext cx="406586" cy="920462"/>
          </a:xfrm>
          <a:custGeom>
            <a:rect b="b" l="l" r="r" t="t"/>
            <a:pathLst>
              <a:path extrusionOk="0" h="37311" w="9409">
                <a:moveTo>
                  <a:pt x="9409" y="37311"/>
                </a:moveTo>
                <a:cubicBezTo>
                  <a:pt x="8047" y="35238"/>
                  <a:pt x="2657" y="29494"/>
                  <a:pt x="1236" y="24874"/>
                </a:cubicBezTo>
                <a:cubicBezTo>
                  <a:pt x="-185" y="20255"/>
                  <a:pt x="-422" y="13740"/>
                  <a:pt x="881" y="9594"/>
                </a:cubicBezTo>
                <a:cubicBezTo>
                  <a:pt x="2184" y="5448"/>
                  <a:pt x="7692" y="1599"/>
                  <a:pt x="905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15" name="Google Shape;315;p26"/>
          <p:cNvSpPr txBox="1"/>
          <p:nvPr/>
        </p:nvSpPr>
        <p:spPr>
          <a:xfrm>
            <a:off x="536125" y="882250"/>
            <a:ext cx="77934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a test list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 a small failing test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 minimal code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Make the test pass</a:t>
            </a:r>
            <a:endParaRPr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Refactor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3750200" y="840400"/>
            <a:ext cx="5230800" cy="19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LedDriver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TurnOnMultipleLeds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99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(8);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99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(9);</a:t>
            </a:r>
            <a:endParaRPr>
              <a:solidFill>
                <a:srgbClr val="FFE5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TEST_ASSERT_EQUAL_HEX16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(0x180,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virtualLeds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3750200" y="2955600"/>
            <a:ext cx="5230800" cy="126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void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ledNumber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*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ledsAddress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= 1;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4691875" y="4424288"/>
            <a:ext cx="32070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>
                <a:solidFill>
                  <a:srgbClr val="FF0000"/>
                </a:solidFill>
                <a:latin typeface="Fira Code"/>
                <a:ea typeface="Fira Code"/>
                <a:cs typeface="Fira Code"/>
                <a:sym typeface="Fira Code"/>
              </a:rPr>
              <a:t> Tests 1 Failures 0 Ignored</a:t>
            </a:r>
            <a:endParaRPr>
              <a:solidFill>
                <a:srgbClr val="FF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536125" y="882250"/>
            <a:ext cx="77934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a test list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b="1" lang="en-GB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Add a small failing test</a:t>
            </a:r>
            <a:endParaRPr b="1"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 minimal code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Make the test pass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Refactor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8"/>
          <p:cNvSpPr txBox="1"/>
          <p:nvPr/>
        </p:nvSpPr>
        <p:spPr>
          <a:xfrm>
            <a:off x="3750200" y="840400"/>
            <a:ext cx="5230800" cy="19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LedDriver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TurnOnMultipleLeds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99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(8);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99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(9);</a:t>
            </a:r>
            <a:endParaRPr>
              <a:solidFill>
                <a:srgbClr val="FFE5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TEST_ASSERT_EQUAL_HEX16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(0x180,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virtualLeds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3750200" y="2953975"/>
            <a:ext cx="5230800" cy="126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void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ledNumber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ledsAddress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|= 1 &lt;&lt; (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ledNumber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- 1);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536125" y="882250"/>
            <a:ext cx="77934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a test list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 a small failing test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b="1" lang="en-GB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Implement minimal code</a:t>
            </a:r>
            <a:endParaRPr b="1"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Make the test pass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Refactor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 txBox="1"/>
          <p:nvPr/>
        </p:nvSpPr>
        <p:spPr>
          <a:xfrm>
            <a:off x="3750200" y="840400"/>
            <a:ext cx="5230800" cy="19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LedDriver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TurnOnMultipleLeds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99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(8);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99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(9);</a:t>
            </a:r>
            <a:endParaRPr>
              <a:solidFill>
                <a:srgbClr val="FFE5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TEST_ASSERT_EQUAL_HEX16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(0x180,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virtualLeds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3750200" y="2955588"/>
            <a:ext cx="5230800" cy="126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void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ledNumber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ledsAddress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|= 1 &lt;&lt; (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ledNumber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- 1);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4762100" y="4424275"/>
            <a:ext cx="32070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9DF39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>
                <a:solidFill>
                  <a:srgbClr val="39DF39"/>
                </a:solidFill>
                <a:latin typeface="Fira Code"/>
                <a:ea typeface="Fira Code"/>
                <a:cs typeface="Fira Code"/>
                <a:sym typeface="Fira Code"/>
              </a:rPr>
              <a:t> Tests 0 Failures 0 Ignored</a:t>
            </a:r>
            <a:endParaRPr>
              <a:solidFill>
                <a:srgbClr val="39DF3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536125" y="882250"/>
            <a:ext cx="77934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a test list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 a small failing test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 minimal code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b="1" lang="en-GB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Make the test pass</a:t>
            </a:r>
            <a:endParaRPr b="1"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Refactor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0"/>
          <p:cNvSpPr txBox="1"/>
          <p:nvPr/>
        </p:nvSpPr>
        <p:spPr>
          <a:xfrm>
            <a:off x="3750200" y="840400"/>
            <a:ext cx="5230800" cy="19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LedDriver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TurnOnMultipleLeds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99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(8);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99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(9);</a:t>
            </a:r>
            <a:endParaRPr>
              <a:solidFill>
                <a:srgbClr val="FFE5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TEST_ASSERT_EQUAL_HEX16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(0x180,</a:t>
            </a:r>
            <a:r>
              <a:rPr lang="en-GB">
                <a:solidFill>
                  <a:srgbClr val="A4C2F4"/>
                </a:solidFill>
                <a:latin typeface="Fira Code"/>
                <a:ea typeface="Fira Code"/>
                <a:cs typeface="Fira Code"/>
                <a:sym typeface="Fira Code"/>
              </a:rPr>
              <a:t>virtualLeds</a:t>
            </a: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3750200" y="2955600"/>
            <a:ext cx="5230800" cy="126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void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LedDriver_TurnOn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ledNumber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ledsAddress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|= 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LedNumberToBit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ledNumber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536125" y="882250"/>
            <a:ext cx="77934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a test list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 a small failing test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 minimal code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Make the test pass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b="1" lang="en-GB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Refactor</a:t>
            </a:r>
            <a:endParaRPr b="1"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TDD Effectiveness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2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do research studies say?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758225" y="891125"/>
            <a:ext cx="7793400" cy="3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Microsoft and IBM Case study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15-35% initial time increase, 40-90% less defects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George and Williams, Professional 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Pair programmers Java bowling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16% slower, 18% more test cases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Choma, Study on developers perception with ~10 years of experience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96% → reduces debugging effort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92% → higher quality code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71% → noticeably effective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2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2"/>
          <p:cNvSpPr txBox="1"/>
          <p:nvPr/>
        </p:nvSpPr>
        <p:spPr>
          <a:xfrm>
            <a:off x="3004925" y="4477613"/>
            <a:ext cx="618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https://www.microsoft.com/en-us/research/wp-content/uploads/2009/10/Realizing-Quality-Improvement-Through-Test-Driven-Development-Results-and-Experiences-of-Four-Industrial-Teams-nagappan_tdd.pdf</a:t>
            </a:r>
            <a:endParaRPr sz="1000"/>
          </a:p>
        </p:txBody>
      </p:sp>
      <p:sp>
        <p:nvSpPr>
          <p:cNvPr id="377" name="Google Shape;377;p32"/>
          <p:cNvSpPr txBox="1"/>
          <p:nvPr/>
        </p:nvSpPr>
        <p:spPr>
          <a:xfrm>
            <a:off x="6365075" y="3954613"/>
            <a:ext cx="613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https://dl.acm.org/doi/10.1145/952532.952753</a:t>
            </a:r>
            <a:endParaRPr sz="1000"/>
          </a:p>
        </p:txBody>
      </p:sp>
      <p:sp>
        <p:nvSpPr>
          <p:cNvPr id="378" name="Google Shape;378;p32"/>
          <p:cNvSpPr txBox="1"/>
          <p:nvPr/>
        </p:nvSpPr>
        <p:spPr>
          <a:xfrm>
            <a:off x="5410325" y="4246375"/>
            <a:ext cx="524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https://link.springer.com/chapter/10.1007/978-3-319-91602-6_5</a:t>
            </a:r>
            <a:endParaRPr sz="1000"/>
          </a:p>
        </p:txBody>
      </p:sp>
      <p:sp>
        <p:nvSpPr>
          <p:cNvPr id="379" name="Google Shape;379;p32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Notable Studies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"/>
          <p:cNvSpPr txBox="1"/>
          <p:nvPr/>
        </p:nvSpPr>
        <p:spPr>
          <a:xfrm>
            <a:off x="471025" y="52200"/>
            <a:ext cx="390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Outline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1350600" y="1097050"/>
            <a:ext cx="77934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TDD and why use it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TDD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Process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Effectiveness of TDD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3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Designing for Testability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0" y="4908275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69" y="3820025"/>
            <a:ext cx="616475" cy="6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575" y="2836588"/>
            <a:ext cx="659800" cy="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475" y="1952563"/>
            <a:ext cx="616475" cy="6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475" y="1068562"/>
            <a:ext cx="616475" cy="6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do research studies say?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758225" y="891125"/>
            <a:ext cx="77934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b="1" lang="en-GB" sz="17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Internal Quality: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Weighted methods per class, Depth of inheritance 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tree, N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umber of children, Coupling between objects, Lack of cohesion in methods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b="1" lang="en-GB" sz="17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Quality:</a:t>
            </a:r>
            <a:r>
              <a:rPr b="1"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 cases passed, Defect density, Defects per test, Effort required to fix defects, Change density, Percentage of preventative changes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b="1" lang="en-GB" sz="17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Productivity:</a:t>
            </a:r>
            <a:r>
              <a:rPr b="1"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Amount of code/features produced per development effort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b="1" lang="en-GB" sz="17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 Quality: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Test density, Test coverage, Test productivity</a:t>
            </a:r>
            <a:endParaRPr b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3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3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3"/>
          <p:cNvSpPr txBox="1"/>
          <p:nvPr/>
        </p:nvSpPr>
        <p:spPr>
          <a:xfrm>
            <a:off x="3315000" y="4645213"/>
            <a:ext cx="582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https://www.researchgate.net/publication/258126622_How_Effective_is_Test_Driven_Development</a:t>
            </a:r>
            <a:endParaRPr sz="1000"/>
          </a:p>
        </p:txBody>
      </p:sp>
      <p:sp>
        <p:nvSpPr>
          <p:cNvPr id="391" name="Google Shape;391;p33"/>
          <p:cNvSpPr txBox="1"/>
          <p:nvPr/>
        </p:nvSpPr>
        <p:spPr>
          <a:xfrm>
            <a:off x="6893375" y="4465850"/>
            <a:ext cx="228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https://arxiv.org/pdf/1711.05082.pdf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do research studies say?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758225" y="891125"/>
            <a:ext cx="7793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Research results lack a definitive conclusion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Increased test coverage, decreased defect density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Productivity: inconclusive, short-term loss long-term gain?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4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1" name="Google Shape;401;p34"/>
          <p:cNvGraphicFramePr/>
          <p:nvPr/>
        </p:nvGraphicFramePr>
        <p:xfrm>
          <a:off x="1035425" y="2351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{AB4BC4D2-69A2-4A49-9083-27E6FB5D8ABA}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0000" marB="900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Industrial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Semi-Industrial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Academic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Internal Quality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</a:t>
                      </a:r>
                      <a:endParaRPr sz="25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</a:t>
                      </a:r>
                      <a:endParaRPr sz="25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</a:t>
                      </a:r>
                      <a:endParaRPr sz="25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</a:tr>
              <a:tr h="40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External Quality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39DF3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500">
                        <a:solidFill>
                          <a:srgbClr val="39DF3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39DF3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500">
                        <a:solidFill>
                          <a:srgbClr val="39DF3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</a:t>
                      </a:r>
                      <a:endParaRPr sz="25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Test Quality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</a:t>
                      </a:r>
                      <a:endParaRPr sz="25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39DF3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500">
                        <a:solidFill>
                          <a:srgbClr val="39DF3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39DF3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500">
                        <a:solidFill>
                          <a:srgbClr val="39DF3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Productivity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—</a:t>
                      </a:r>
                      <a:endParaRPr sz="25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</a:t>
                      </a:r>
                      <a:endParaRPr sz="25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39DF3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500">
                        <a:solidFill>
                          <a:srgbClr val="39DF3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402" name="Google Shape;402;p34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257400" y="4569588"/>
            <a:ext cx="582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https://www.researchgate.net/publication/258126622_How_Effective_is_Test_Driven_Development</a:t>
            </a:r>
            <a:endParaRPr sz="1000"/>
          </a:p>
        </p:txBody>
      </p:sp>
      <p:sp>
        <p:nvSpPr>
          <p:cNvPr id="404" name="Google Shape;404;p34"/>
          <p:cNvSpPr txBox="1"/>
          <p:nvPr/>
        </p:nvSpPr>
        <p:spPr>
          <a:xfrm>
            <a:off x="6945775" y="4569600"/>
            <a:ext cx="228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https://arxiv.org/pdf/1711.05082.pdf</a:t>
            </a:r>
            <a:endParaRPr sz="1000"/>
          </a:p>
        </p:txBody>
      </p:sp>
      <p:sp>
        <p:nvSpPr>
          <p:cNvPr id="405" name="Google Shape;405;p34"/>
          <p:cNvSpPr txBox="1"/>
          <p:nvPr/>
        </p:nvSpPr>
        <p:spPr>
          <a:xfrm>
            <a:off x="1035425" y="2426800"/>
            <a:ext cx="8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Metric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2190050" y="2307425"/>
            <a:ext cx="7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Field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7" name="Google Shape;407;p34"/>
          <p:cNvCxnSpPr/>
          <p:nvPr/>
        </p:nvCxnSpPr>
        <p:spPr>
          <a:xfrm>
            <a:off x="1043600" y="2360550"/>
            <a:ext cx="1813800" cy="3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 txBox="1"/>
          <p:nvPr/>
        </p:nvSpPr>
        <p:spPr>
          <a:xfrm>
            <a:off x="758225" y="891125"/>
            <a:ext cx="7793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Initial productivity loss → better external quality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TDD developers get faster over time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Confidence 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increases due to broad test coverage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TDD requires monitoring adjusting dosage accordingly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5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5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5"/>
          <p:cNvSpPr txBox="1"/>
          <p:nvPr/>
        </p:nvSpPr>
        <p:spPr>
          <a:xfrm>
            <a:off x="2194950" y="2561163"/>
            <a:ext cx="698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“somewhere around the 2-years in the mark, something magical started to happen:         I started coding faster with unit tests than I ever did without them” - </a:t>
            </a: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Eric Elliott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Takeaways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do research studies say?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675300" y="3199788"/>
            <a:ext cx="7793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TDD creates tests as documentation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Shorten onboarding 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 handoffs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Increased 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resilience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losing knowledgeable people?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Effect on j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 satisfaction and developer retention?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6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do research studies say?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6"/>
          <p:cNvSpPr txBox="1"/>
          <p:nvPr/>
        </p:nvSpPr>
        <p:spPr>
          <a:xfrm>
            <a:off x="758225" y="891125"/>
            <a:ext cx="77934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Metric definitions lack detail or unrepresentative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Limited scope and size of projects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Different language, environment, and domain context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Difficult to measure TDD adherence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Differences in programmer skill levels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6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6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Issues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0" name="Google Shape;4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26" y="2571750"/>
            <a:ext cx="3686350" cy="24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6"/>
          <p:cNvSpPr txBox="1"/>
          <p:nvPr/>
        </p:nvSpPr>
        <p:spPr>
          <a:xfrm>
            <a:off x="5835900" y="2618488"/>
            <a:ext cx="28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"TDD improves code quality"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257400" y="4569600"/>
            <a:ext cx="421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source: https://ieeexplore.ieee.org/document/5463691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7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7"/>
          <p:cNvSpPr txBox="1"/>
          <p:nvPr/>
        </p:nvSpPr>
        <p:spPr>
          <a:xfrm>
            <a:off x="758225" y="891125"/>
            <a:ext cx="77934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 a panacea nor failproof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Steep learning curve, adapt mindest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Can be difficult to predict course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False sense of security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Difficult to use in some situations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Limitations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5359425" y="627800"/>
            <a:ext cx="343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“TDD helps with, but does not guarantee, good design and good code. Skill, talent, and expertise remain necessary”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Esko Luontola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37"/>
          <p:cNvSpPr txBox="1"/>
          <p:nvPr/>
        </p:nvSpPr>
        <p:spPr>
          <a:xfrm>
            <a:off x="758225" y="3497313"/>
            <a:ext cx="7793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Possible variation: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Code up fast prototypes for exploration to be thrown away (Spike)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Write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down important test cases and observations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4" name="Google Shape;444;p37"/>
          <p:cNvPicPr preferRelativeResize="0"/>
          <p:nvPr/>
        </p:nvPicPr>
        <p:blipFill rotWithShape="1">
          <a:blip r:embed="rId3">
            <a:alphaModFix/>
          </a:blip>
          <a:srcRect b="4417" l="14652" r="12951" t="35809"/>
          <a:stretch/>
        </p:blipFill>
        <p:spPr>
          <a:xfrm>
            <a:off x="5442288" y="1999200"/>
            <a:ext cx="3190525" cy="173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 txBox="1"/>
          <p:nvPr>
            <p:ph type="title"/>
          </p:nvPr>
        </p:nvSpPr>
        <p:spPr>
          <a:xfrm>
            <a:off x="823850" y="2053000"/>
            <a:ext cx="47436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Designing for Testability</a:t>
            </a:r>
            <a:endParaRPr b="1" sz="2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758225" y="891125"/>
            <a:ext cx="7793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Real code has dependencies → break dependencies: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Hardware independence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Stand-in for expensive hardware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Inject difficult to produce inputs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Network failure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Speed up a slow collaborator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Replace something under development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Software library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/>
          <p:nvPr/>
        </p:nvSpPr>
        <p:spPr>
          <a:xfrm>
            <a:off x="257400" y="0"/>
            <a:ext cx="43146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Designing for Testability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39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Dependencies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1" name="Google Shape;461;p39"/>
          <p:cNvPicPr preferRelativeResize="0"/>
          <p:nvPr/>
        </p:nvPicPr>
        <p:blipFill rotWithShape="1">
          <a:blip r:embed="rId3">
            <a:alphaModFix/>
          </a:blip>
          <a:srcRect b="17333" l="10546" r="0" t="5695"/>
          <a:stretch/>
        </p:blipFill>
        <p:spPr>
          <a:xfrm>
            <a:off x="6413650" y="3523700"/>
            <a:ext cx="1780875" cy="14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363" y="1333925"/>
            <a:ext cx="2839425" cy="1892423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9"/>
          <p:cNvSpPr txBox="1"/>
          <p:nvPr/>
        </p:nvSpPr>
        <p:spPr>
          <a:xfrm>
            <a:off x="6137839" y="3179600"/>
            <a:ext cx="23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"Pull the plug now, Harry!"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0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40"/>
          <p:cNvSpPr txBox="1"/>
          <p:nvPr/>
        </p:nvSpPr>
        <p:spPr>
          <a:xfrm>
            <a:off x="758225" y="891125"/>
            <a:ext cx="7793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 Doubles: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Dummy, Stub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Spy, 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Mock, Fake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Allow us to 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independently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test application code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40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0"/>
          <p:cNvSpPr/>
          <p:nvPr/>
        </p:nvSpPr>
        <p:spPr>
          <a:xfrm>
            <a:off x="257400" y="0"/>
            <a:ext cx="43146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0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Designing for Testability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Dependencies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5" name="Google Shape;475;p40"/>
          <p:cNvPicPr preferRelativeResize="0"/>
          <p:nvPr/>
        </p:nvPicPr>
        <p:blipFill rotWithShape="1">
          <a:blip r:embed="rId3">
            <a:alphaModFix/>
          </a:blip>
          <a:srcRect b="0" l="0" r="0" t="3147"/>
          <a:stretch/>
        </p:blipFill>
        <p:spPr>
          <a:xfrm>
            <a:off x="5154025" y="2242234"/>
            <a:ext cx="3523650" cy="2527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50" y="2242224"/>
            <a:ext cx="3523650" cy="252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40"/>
          <p:cNvCxnSpPr>
            <a:stCxn id="476" idx="3"/>
            <a:endCxn id="475" idx="1"/>
          </p:cNvCxnSpPr>
          <p:nvPr/>
        </p:nvCxnSpPr>
        <p:spPr>
          <a:xfrm>
            <a:off x="4041600" y="3505849"/>
            <a:ext cx="1112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1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1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41"/>
          <p:cNvSpPr txBox="1"/>
          <p:nvPr/>
        </p:nvSpPr>
        <p:spPr>
          <a:xfrm>
            <a:off x="471025" y="667275"/>
            <a:ext cx="1467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 Doubles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1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1"/>
          <p:cNvSpPr/>
          <p:nvPr/>
        </p:nvSpPr>
        <p:spPr>
          <a:xfrm>
            <a:off x="257400" y="0"/>
            <a:ext cx="43146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1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Designing for Testability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41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Dependencies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9" name="Google Shape;489;p41"/>
          <p:cNvCxnSpPr/>
          <p:nvPr/>
        </p:nvCxnSpPr>
        <p:spPr>
          <a:xfrm>
            <a:off x="8304425" y="1225100"/>
            <a:ext cx="960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41"/>
          <p:cNvSpPr txBox="1"/>
          <p:nvPr/>
        </p:nvSpPr>
        <p:spPr>
          <a:xfrm>
            <a:off x="7933775" y="839225"/>
            <a:ext cx="7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41"/>
          <p:cNvSpPr txBox="1"/>
          <p:nvPr/>
        </p:nvSpPr>
        <p:spPr>
          <a:xfrm>
            <a:off x="7856275" y="3245225"/>
            <a:ext cx="9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2" name="Google Shape;4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338" y="3543261"/>
            <a:ext cx="4554574" cy="12638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3" name="Google Shape;493;p41"/>
          <p:cNvGraphicFramePr/>
          <p:nvPr/>
        </p:nvGraphicFramePr>
        <p:xfrm>
          <a:off x="517013" y="112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{AB4BC4D2-69A2-4A49-9083-27E6FB5D8ABA}</a:tableStyleId>
              </a:tblPr>
              <a:tblGrid>
                <a:gridCol w="1300250"/>
                <a:gridCol w="5938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Dummy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Never called, allows program to compile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Stub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Returns a value as directed by test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Returns a value and verifies parameters passed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Verifies function calls, call order, and parameters passed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Partial implementation of a real component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2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2"/>
          <p:cNvSpPr txBox="1"/>
          <p:nvPr/>
        </p:nvSpPr>
        <p:spPr>
          <a:xfrm>
            <a:off x="758225" y="891125"/>
            <a:ext cx="779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Prescribe which calls to expect, then execute process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42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2"/>
          <p:cNvSpPr/>
          <p:nvPr/>
        </p:nvSpPr>
        <p:spPr>
          <a:xfrm>
            <a:off x="257400" y="0"/>
            <a:ext cx="43146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2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Designing for Testability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42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Mocking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1076825" y="1629813"/>
            <a:ext cx="7156200" cy="255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TEST(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Flash</a:t>
            </a: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WriteSucceeds_ReadyImmediately</a:t>
            </a:r>
            <a:r>
              <a:rPr lang="en-GB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4A86E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MockIO_Expect_Write(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CommandRegister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ProgramCommand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MockIO_Expect_Write(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address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MockIO_Expect_ReadThenReturn(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StatusRegister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ReadyBit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MockIO_Expect_ReadThenReturn(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address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58A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result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 Flash_Write(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address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58A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LONGS_EQUAL(</a:t>
            </a:r>
            <a:r>
              <a:rPr lang="en-GB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FLASH_SUCCESS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result</a:t>
            </a:r>
            <a:r>
              <a:rPr lang="en-GB">
                <a:solidFill>
                  <a:srgbClr val="FFE58A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4A86E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Test-Driven Development</a:t>
            </a:r>
            <a:endParaRPr/>
          </a:p>
        </p:txBody>
      </p:sp>
      <p:sp>
        <p:nvSpPr>
          <p:cNvPr id="186" name="Google Shape;186;p16"/>
          <p:cNvSpPr txBox="1"/>
          <p:nvPr>
            <p:ph idx="1" type="body"/>
          </p:nvPr>
        </p:nvSpPr>
        <p:spPr>
          <a:xfrm>
            <a:off x="1384800" y="1345700"/>
            <a:ext cx="6374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“</a:t>
            </a:r>
            <a:r>
              <a:rPr lang="en-GB" sz="1800"/>
              <a:t>Test-Driven Development (TDD) is a technique for building software that guides software development by writing tests.</a:t>
            </a:r>
            <a:r>
              <a:rPr lang="en-GB" sz="1600"/>
              <a:t>”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- Martin Fowler</a:t>
            </a:r>
            <a:endParaRPr sz="1800"/>
          </a:p>
        </p:txBody>
      </p:sp>
      <p:cxnSp>
        <p:nvCxnSpPr>
          <p:cNvPr id="187" name="Google Shape;187;p16"/>
          <p:cNvCxnSpPr>
            <a:stCxn id="188" idx="3"/>
            <a:endCxn id="189" idx="1"/>
          </p:cNvCxnSpPr>
          <p:nvPr/>
        </p:nvCxnSpPr>
        <p:spPr>
          <a:xfrm>
            <a:off x="1213355" y="4159700"/>
            <a:ext cx="68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0" name="Google Shape;190;p16"/>
          <p:cNvGrpSpPr/>
          <p:nvPr/>
        </p:nvGrpSpPr>
        <p:grpSpPr>
          <a:xfrm>
            <a:off x="4995777" y="3912950"/>
            <a:ext cx="3774506" cy="494100"/>
            <a:chOff x="2167550" y="4230000"/>
            <a:chExt cx="4808900" cy="494100"/>
          </a:xfrm>
        </p:grpSpPr>
        <p:grpSp>
          <p:nvGrpSpPr>
            <p:cNvPr id="191" name="Google Shape;191;p16"/>
            <p:cNvGrpSpPr/>
            <p:nvPr/>
          </p:nvGrpSpPr>
          <p:grpSpPr>
            <a:xfrm>
              <a:off x="2167550" y="4230000"/>
              <a:ext cx="4808900" cy="493500"/>
              <a:chOff x="2167550" y="3269225"/>
              <a:chExt cx="4808900" cy="493500"/>
            </a:xfrm>
          </p:grpSpPr>
          <p:sp>
            <p:nvSpPr>
              <p:cNvPr id="192" name="Google Shape;192;p16"/>
              <p:cNvSpPr/>
              <p:nvPr/>
            </p:nvSpPr>
            <p:spPr>
              <a:xfrm>
                <a:off x="2167550" y="3269225"/>
                <a:ext cx="1023000" cy="49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/>
                  <a:t>Design</a:t>
                </a:r>
                <a:endParaRPr b="1"/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4060500" y="3269225"/>
                <a:ext cx="1023000" cy="493500"/>
              </a:xfrm>
              <a:prstGeom prst="rect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/>
                  <a:t>Test</a:t>
                </a:r>
                <a:endParaRPr b="1"/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5953450" y="3269225"/>
                <a:ext cx="1023000" cy="4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/>
                  <a:t>Code</a:t>
                </a:r>
                <a:endParaRPr b="1"/>
              </a:p>
            </p:txBody>
          </p:sp>
          <p:cxnSp>
            <p:nvCxnSpPr>
              <p:cNvPr id="195" name="Google Shape;195;p16"/>
              <p:cNvCxnSpPr>
                <a:stCxn id="192" idx="3"/>
                <a:endCxn id="193" idx="1"/>
              </p:cNvCxnSpPr>
              <p:nvPr/>
            </p:nvCxnSpPr>
            <p:spPr>
              <a:xfrm>
                <a:off x="3190550" y="3515975"/>
                <a:ext cx="870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96" name="Google Shape;196;p16"/>
              <p:cNvCxnSpPr/>
              <p:nvPr/>
            </p:nvCxnSpPr>
            <p:spPr>
              <a:xfrm>
                <a:off x="3190550" y="3515975"/>
                <a:ext cx="8700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97" name="Google Shape;197;p16"/>
              <p:cNvCxnSpPr>
                <a:stCxn id="193" idx="3"/>
                <a:endCxn id="194" idx="1"/>
              </p:cNvCxnSpPr>
              <p:nvPr/>
            </p:nvCxnSpPr>
            <p:spPr>
              <a:xfrm>
                <a:off x="5083500" y="3515975"/>
                <a:ext cx="8700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198" name="Google Shape;198;p16"/>
            <p:cNvCxnSpPr>
              <a:stCxn id="194" idx="2"/>
              <a:endCxn id="192" idx="2"/>
            </p:cNvCxnSpPr>
            <p:nvPr/>
          </p:nvCxnSpPr>
          <p:spPr>
            <a:xfrm rot="5400000">
              <a:off x="4571650" y="2830800"/>
              <a:ext cx="600" cy="3786000"/>
            </a:xfrm>
            <a:prstGeom prst="curvedConnector3">
              <a:avLst>
                <a:gd fmla="val 396875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9" name="Google Shape;199;p16"/>
          <p:cNvGrpSpPr/>
          <p:nvPr/>
        </p:nvGrpSpPr>
        <p:grpSpPr>
          <a:xfrm>
            <a:off x="410402" y="3912950"/>
            <a:ext cx="3774506" cy="494100"/>
            <a:chOff x="2167550" y="3269225"/>
            <a:chExt cx="4808900" cy="494100"/>
          </a:xfrm>
        </p:grpSpPr>
        <p:sp>
          <p:nvSpPr>
            <p:cNvPr id="188" name="Google Shape;188;p16"/>
            <p:cNvSpPr/>
            <p:nvPr/>
          </p:nvSpPr>
          <p:spPr>
            <a:xfrm>
              <a:off x="2167550" y="3269225"/>
              <a:ext cx="1023000" cy="49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Design</a:t>
              </a:r>
              <a:endParaRPr b="1"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4060500" y="3269225"/>
              <a:ext cx="1023000" cy="49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Code</a:t>
              </a:r>
              <a:endParaRPr b="1"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5953450" y="3269225"/>
              <a:ext cx="1023000" cy="4935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Test</a:t>
              </a:r>
              <a:endParaRPr b="1"/>
            </a:p>
          </p:txBody>
        </p:sp>
        <p:cxnSp>
          <p:nvCxnSpPr>
            <p:cNvPr id="201" name="Google Shape;201;p16"/>
            <p:cNvCxnSpPr/>
            <p:nvPr/>
          </p:nvCxnSpPr>
          <p:spPr>
            <a:xfrm>
              <a:off x="3190550" y="3515975"/>
              <a:ext cx="870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2" name="Google Shape;202;p16"/>
            <p:cNvCxnSpPr>
              <a:stCxn id="189" idx="3"/>
              <a:endCxn id="200" idx="1"/>
            </p:cNvCxnSpPr>
            <p:nvPr/>
          </p:nvCxnSpPr>
          <p:spPr>
            <a:xfrm>
              <a:off x="5083500" y="3515975"/>
              <a:ext cx="870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3" name="Google Shape;203;p16"/>
            <p:cNvCxnSpPr>
              <a:stCxn id="200" idx="2"/>
              <a:endCxn id="188" idx="2"/>
            </p:cNvCxnSpPr>
            <p:nvPr/>
          </p:nvCxnSpPr>
          <p:spPr>
            <a:xfrm rot="5400000">
              <a:off x="4571650" y="1870025"/>
              <a:ext cx="600" cy="3786000"/>
            </a:xfrm>
            <a:prstGeom prst="curvedConnector3">
              <a:avLst>
                <a:gd fmla="val 396875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04" name="Google Shape;204;p16"/>
          <p:cNvSpPr/>
          <p:nvPr/>
        </p:nvSpPr>
        <p:spPr>
          <a:xfrm>
            <a:off x="665250" y="3503900"/>
            <a:ext cx="4464900" cy="1311600"/>
          </a:xfrm>
          <a:prstGeom prst="mathMultiply">
            <a:avLst>
              <a:gd fmla="val 23520" name="adj1"/>
            </a:avLst>
          </a:prstGeom>
          <a:solidFill>
            <a:srgbClr val="FF0000">
              <a:alpha val="7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 txBox="1"/>
          <p:nvPr/>
        </p:nvSpPr>
        <p:spPr>
          <a:xfrm>
            <a:off x="817000" y="3088250"/>
            <a:ext cx="296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Test-After Development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5241275" y="3088250"/>
            <a:ext cx="32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Test-Driven Development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7" name="Google Shape;207;p16"/>
          <p:cNvCxnSpPr/>
          <p:nvPr/>
        </p:nvCxnSpPr>
        <p:spPr>
          <a:xfrm>
            <a:off x="4587175" y="2962450"/>
            <a:ext cx="6300" cy="19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3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43"/>
          <p:cNvSpPr txBox="1"/>
          <p:nvPr/>
        </p:nvSpPr>
        <p:spPr>
          <a:xfrm>
            <a:off x="758225" y="891125"/>
            <a:ext cx="7793400" cy="30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Mocks should be simple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Complex mocks hard to read and maintain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Heavy mocking can lead to brittle tests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implementation changes tests need update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Mocks can lead to overconfidence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Mocks may mask integration issues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43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257400" y="0"/>
            <a:ext cx="43146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Designing for Testability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Mocking Challenges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7" name="Google Shape;517;p43"/>
          <p:cNvPicPr preferRelativeResize="0"/>
          <p:nvPr/>
        </p:nvPicPr>
        <p:blipFill rotWithShape="1">
          <a:blip r:embed="rId3">
            <a:alphaModFix/>
          </a:blip>
          <a:srcRect b="7450" l="57821" r="7326" t="0"/>
          <a:stretch/>
        </p:blipFill>
        <p:spPr>
          <a:xfrm>
            <a:off x="6881450" y="1104875"/>
            <a:ext cx="1991951" cy="34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4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4"/>
          <p:cNvSpPr txBox="1"/>
          <p:nvPr/>
        </p:nvSpPr>
        <p:spPr>
          <a:xfrm>
            <a:off x="758225" y="891125"/>
            <a:ext cx="7793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SOLID principles 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keep modules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flexible and testable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Dependency Inversion, Open-Closed, Liskov Substitution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LightController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should not know 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about 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concrete drivers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44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4"/>
          <p:cNvSpPr/>
          <p:nvPr/>
        </p:nvSpPr>
        <p:spPr>
          <a:xfrm>
            <a:off x="257400" y="0"/>
            <a:ext cx="43146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4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Designing for Testability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44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Interfaces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9" name="Google Shape;5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75" y="2210951"/>
            <a:ext cx="4304988" cy="2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000" y="2189567"/>
            <a:ext cx="4305001" cy="2703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44"/>
          <p:cNvCxnSpPr/>
          <p:nvPr/>
        </p:nvCxnSpPr>
        <p:spPr>
          <a:xfrm flipH="1" rot="10800000">
            <a:off x="4543938" y="3454088"/>
            <a:ext cx="333000" cy="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5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5"/>
          <p:cNvSpPr txBox="1"/>
          <p:nvPr/>
        </p:nvSpPr>
        <p:spPr>
          <a:xfrm>
            <a:off x="758225" y="891125"/>
            <a:ext cx="7793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-GB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Test-drive the interface before the internals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-GB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Tests should test a single concept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-GB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Focus on tests that increase confidence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-GB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Legacy code: add tests before modification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5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"/>
          <p:cNvSpPr/>
          <p:nvPr/>
        </p:nvSpPr>
        <p:spPr>
          <a:xfrm>
            <a:off x="257400" y="0"/>
            <a:ext cx="43146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5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TDD Best Practices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5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" name="Google Shape;5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644" y="1418250"/>
            <a:ext cx="2861082" cy="26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6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6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758225" y="1458950"/>
            <a:ext cx="7793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Acceptance Test-Driven Development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Collaboratively define acceptance tests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Focus on capturing the business requirements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46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6"/>
          <p:cNvSpPr/>
          <p:nvPr/>
        </p:nvSpPr>
        <p:spPr>
          <a:xfrm>
            <a:off x="257400" y="0"/>
            <a:ext cx="43146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6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TDD Extensions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6"/>
          <p:cNvSpPr txBox="1"/>
          <p:nvPr/>
        </p:nvSpPr>
        <p:spPr>
          <a:xfrm>
            <a:off x="4907050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46"/>
          <p:cNvSpPr txBox="1"/>
          <p:nvPr/>
        </p:nvSpPr>
        <p:spPr>
          <a:xfrm>
            <a:off x="758225" y="2904950"/>
            <a:ext cx="7793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Behaviour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-Driven Development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system behaviour from perspective of stakeholders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Given-When-Then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46"/>
          <p:cNvSpPr txBox="1"/>
          <p:nvPr/>
        </p:nvSpPr>
        <p:spPr>
          <a:xfrm>
            <a:off x="758225" y="781675"/>
            <a:ext cx="779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Extend TDD by involving different stakeholders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3416925" y="3782450"/>
            <a:ext cx="5598900" cy="35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TEST(</a:t>
            </a:r>
            <a:r>
              <a:rPr lang="en-GB" sz="11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LightScheduler</a:t>
            </a:r>
            <a:r>
              <a:rPr lang="en-GB" sz="1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 sz="1100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1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ScheduleOffWeekendAndItsSaturdayAndItsTime</a:t>
            </a:r>
            <a:r>
              <a:rPr lang="en-GB" sz="1100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1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3416925" y="4392125"/>
            <a:ext cx="5598900" cy="35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checkLightState</a:t>
            </a:r>
            <a:r>
              <a:rPr lang="en-GB" sz="1100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1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lightNumber</a:t>
            </a:r>
            <a:r>
              <a:rPr lang="en-GB" sz="1100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GB" sz="11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LIGHT_OFF</a:t>
            </a:r>
            <a:r>
              <a:rPr lang="en-GB" sz="1100">
                <a:solidFill>
                  <a:srgbClr val="0145AC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1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6059975" y="4052300"/>
            <a:ext cx="67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TDD for embedded systems</a:t>
            </a:r>
            <a:endParaRPr/>
          </a:p>
        </p:txBody>
      </p:sp>
      <p:sp>
        <p:nvSpPr>
          <p:cNvPr id="565" name="Google Shape;565;p4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</a:t>
            </a:r>
            <a:r>
              <a:rPr lang="en-GB"/>
              <a:t>ual target incompatibilities, extract common interface, adapter Pattern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Sometimes partiality manual test is needed, e..g. inspect led state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Show full system overview with HIL, CI, Map file, Ram usage etc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Breaking dependencies, e.g. pull network plug now!</a:t>
            </a:r>
            <a:endParaRPr/>
          </a:p>
        </p:txBody>
      </p:sp>
      <p:sp>
        <p:nvSpPr>
          <p:cNvPr id="566" name="Google Shape;566;p4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8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Future of TDD with AI?</a:t>
            </a:r>
            <a:endParaRPr/>
          </a:p>
        </p:txBody>
      </p:sp>
      <p:sp>
        <p:nvSpPr>
          <p:cNvPr id="572" name="Google Shape;572;p48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 tests to </a:t>
            </a:r>
            <a:r>
              <a:rPr lang="en-GB" sz="1800"/>
              <a:t>communicate system requirements </a:t>
            </a:r>
            <a:r>
              <a:rPr lang="en-GB" sz="1800"/>
              <a:t>to AI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Allow non-technical people to specify desired behavior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1800"/>
              <a:t>The Two Disks Parable</a:t>
            </a:r>
            <a:endParaRPr sz="1800"/>
          </a:p>
        </p:txBody>
      </p:sp>
      <p:pic>
        <p:nvPicPr>
          <p:cNvPr id="573" name="Google Shape;5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00" y="3011351"/>
            <a:ext cx="3642475" cy="18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8"/>
          <p:cNvSpPr txBox="1"/>
          <p:nvPr/>
        </p:nvSpPr>
        <p:spPr>
          <a:xfrm>
            <a:off x="223500" y="4827525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https://drpicox.medium.com/the-two-disks-parable-ac1a16803c58</a:t>
            </a:r>
            <a:endParaRPr sz="1000"/>
          </a:p>
        </p:txBody>
      </p:sp>
      <p:pic>
        <p:nvPicPr>
          <p:cNvPr id="575" name="Google Shape;575;p48"/>
          <p:cNvPicPr preferRelativeResize="0"/>
          <p:nvPr/>
        </p:nvPicPr>
        <p:blipFill rotWithShape="1">
          <a:blip r:embed="rId4">
            <a:alphaModFix/>
          </a:blip>
          <a:srcRect b="0" l="0" r="2028" t="0"/>
          <a:stretch/>
        </p:blipFill>
        <p:spPr>
          <a:xfrm>
            <a:off x="4515900" y="3401725"/>
            <a:ext cx="4394325" cy="10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Summary</a:t>
            </a:r>
            <a:endParaRPr/>
          </a:p>
        </p:txBody>
      </p:sp>
      <p:sp>
        <p:nvSpPr>
          <p:cNvPr id="581" name="Google Shape;581;p49"/>
          <p:cNvSpPr txBox="1"/>
          <p:nvPr/>
        </p:nvSpPr>
        <p:spPr>
          <a:xfrm>
            <a:off x="1246475" y="1307850"/>
            <a:ext cx="6518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TDD has </a:t>
            </a: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potential</a:t>
            </a: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but requires monitoring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Reliant on developer experience and motivation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clear</a:t>
            </a: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consensus regarding internal quality 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Better suited for some contexts than others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</a:t>
            </a:r>
            <a:r>
              <a:rPr lang="en-GB"/>
              <a:t>uestions!</a:t>
            </a:r>
            <a:endParaRPr/>
          </a:p>
        </p:txBody>
      </p:sp>
      <p:pic>
        <p:nvPicPr>
          <p:cNvPr id="587" name="Google Shape;5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150" y="146175"/>
            <a:ext cx="3175925" cy="48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7509475" y="3684600"/>
            <a:ext cx="14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TDD?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9" name="Google Shape;589;p50"/>
          <p:cNvCxnSpPr>
            <a:stCxn id="588" idx="1"/>
          </p:cNvCxnSpPr>
          <p:nvPr/>
        </p:nvCxnSpPr>
        <p:spPr>
          <a:xfrm flipH="1">
            <a:off x="6864175" y="3930900"/>
            <a:ext cx="645300" cy="145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Three Laws of TDD</a:t>
            </a:r>
            <a:endParaRPr/>
          </a:p>
        </p:txBody>
      </p:sp>
      <p:sp>
        <p:nvSpPr>
          <p:cNvPr id="213" name="Google Shape;213;p17"/>
          <p:cNvSpPr txBox="1"/>
          <p:nvPr/>
        </p:nvSpPr>
        <p:spPr>
          <a:xfrm>
            <a:off x="1246475" y="1307850"/>
            <a:ext cx="5337000" cy="2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AutoNum type="arabicPeriod"/>
            </a:pPr>
            <a:r>
              <a:rPr b="1" i="1" lang="en-GB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may not write production code unless you've written a failing test first</a:t>
            </a:r>
            <a:endParaRPr b="1" i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AutoNum type="arabicPeriod"/>
            </a:pPr>
            <a:r>
              <a:rPr b="1" i="1" lang="en-GB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may not write more of a unit test than is sufficient to fail</a:t>
            </a:r>
            <a:endParaRPr b="1" i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AutoNum type="arabicPeriod"/>
            </a:pPr>
            <a:r>
              <a:rPr b="1" i="1" lang="en-GB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may not write more production code than is sufficient to make the failing unit test pass</a:t>
            </a:r>
            <a:endParaRPr b="1" i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550" y="2346800"/>
            <a:ext cx="2733000" cy="27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Test-Driven Development - An Analogy</a:t>
            </a:r>
            <a:endParaRPr/>
          </a:p>
        </p:txBody>
      </p:sp>
      <p:sp>
        <p:nvSpPr>
          <p:cNvPr id="220" name="Google Shape;220;p18"/>
          <p:cNvSpPr txBox="1"/>
          <p:nvPr>
            <p:ph idx="1" type="body"/>
          </p:nvPr>
        </p:nvSpPr>
        <p:spPr>
          <a:xfrm>
            <a:off x="4776900" y="1622600"/>
            <a:ext cx="3559500" cy="3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Define requirements for single new floor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Build a single floor at a time   (The bare minimum, no extras)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Test floors for requirements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-GB" sz="1600"/>
              <a:t>Once stable, improve the new floor and add extras</a:t>
            </a:r>
            <a:endParaRPr sz="1600"/>
          </a:p>
        </p:txBody>
      </p:sp>
      <p:sp>
        <p:nvSpPr>
          <p:cNvPr id="221" name="Google Shape;221;p18"/>
          <p:cNvSpPr txBox="1"/>
          <p:nvPr>
            <p:ph idx="1" type="body"/>
          </p:nvPr>
        </p:nvSpPr>
        <p:spPr>
          <a:xfrm>
            <a:off x="1008750" y="1622600"/>
            <a:ext cx="3352500" cy="33534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Build any number of floors</a:t>
            </a:r>
            <a:endParaRPr sz="1600"/>
          </a:p>
          <a:p>
            <a:pPr indent="-330200" lvl="0" marL="457200" rtl="0" algn="l">
              <a:spcBef>
                <a:spcPts val="350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Define requirements for new floors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Test floors for requirements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-GB" sz="1600"/>
              <a:t>Previous steps might be  unstable causing collapse</a:t>
            </a:r>
            <a:endParaRPr sz="1600"/>
          </a:p>
        </p:txBody>
      </p:sp>
      <p:sp>
        <p:nvSpPr>
          <p:cNvPr id="222" name="Google Shape;222;p18"/>
          <p:cNvSpPr txBox="1"/>
          <p:nvPr/>
        </p:nvSpPr>
        <p:spPr>
          <a:xfrm>
            <a:off x="1601250" y="1179488"/>
            <a:ext cx="21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Test-After Development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5502625" y="1179500"/>
            <a:ext cx="23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Test-Driven Development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Test-Driven Development?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767575" y="740100"/>
            <a:ext cx="77934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Instant feedback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Faster debugging, more confidence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Squash larvae instead of hunting mature bugs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Better development practices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Drive writing testable code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ecompose into manageable tasks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Tests always up-to-date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Tests themselves are also tested!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Increased value of tests as documentation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 txBox="1"/>
          <p:nvPr/>
        </p:nvSpPr>
        <p:spPr>
          <a:xfrm>
            <a:off x="6360000" y="544800"/>
            <a:ext cx="278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“Test-first code tends to be more cohesive and less coupled than code in which testing isn’t a part of the intimate coding cycle”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Kent Beck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But!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758225" y="891125"/>
            <a:ext cx="7793400" cy="3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don't have the time or money!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Short-term loss, long-term gain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Bugs in production are costly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 am already writing unit tests…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Sometimes happy path only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practice fewer total tests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TDD feels too restricting and unnatural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Rules can be adjusted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20"/>
          <p:cNvGrpSpPr/>
          <p:nvPr/>
        </p:nvGrpSpPr>
        <p:grpSpPr>
          <a:xfrm>
            <a:off x="5118100" y="765925"/>
            <a:ext cx="4062150" cy="1570025"/>
            <a:chOff x="5118100" y="765925"/>
            <a:chExt cx="4062150" cy="1570025"/>
          </a:xfrm>
        </p:grpSpPr>
        <p:pic>
          <p:nvPicPr>
            <p:cNvPr id="244" name="Google Shape;24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18100" y="765925"/>
              <a:ext cx="3855699" cy="157002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45" name="Google Shape;245;p20"/>
            <p:cNvSpPr/>
            <p:nvPr/>
          </p:nvSpPr>
          <p:spPr>
            <a:xfrm>
              <a:off x="5408175" y="1316275"/>
              <a:ext cx="414900" cy="264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6650550" y="946475"/>
              <a:ext cx="1290000" cy="264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7386950" y="1499450"/>
              <a:ext cx="414900" cy="264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 txBox="1"/>
            <p:nvPr/>
          </p:nvSpPr>
          <p:spPr>
            <a:xfrm>
              <a:off x="5205450" y="1263925"/>
              <a:ext cx="144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Lato"/>
                  <a:ea typeface="Lato"/>
                  <a:cs typeface="Lato"/>
                  <a:sym typeface="Lato"/>
                </a:rPr>
                <a:t>Initial Investment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20"/>
            <p:cNvSpPr txBox="1"/>
            <p:nvPr/>
          </p:nvSpPr>
          <p:spPr>
            <a:xfrm>
              <a:off x="7793300" y="765925"/>
              <a:ext cx="81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Lato"/>
                  <a:ea typeface="Lato"/>
                  <a:cs typeface="Lato"/>
                  <a:sym typeface="Lato"/>
                </a:rPr>
                <a:t>Waterfall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8241050" y="1580875"/>
              <a:ext cx="595800" cy="264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 txBox="1"/>
            <p:nvPr/>
          </p:nvSpPr>
          <p:spPr>
            <a:xfrm>
              <a:off x="8538250" y="1528525"/>
              <a:ext cx="64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Lato"/>
                  <a:ea typeface="Lato"/>
                  <a:cs typeface="Lato"/>
                  <a:sym typeface="Lato"/>
                </a:rPr>
                <a:t>TDD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2" name="Google Shape;252;p20"/>
            <p:cNvSpPr txBox="1"/>
            <p:nvPr/>
          </p:nvSpPr>
          <p:spPr>
            <a:xfrm>
              <a:off x="7801850" y="1447088"/>
              <a:ext cx="795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Lato"/>
                  <a:ea typeface="Lato"/>
                  <a:cs typeface="Lato"/>
                  <a:sym typeface="Lato"/>
                </a:rPr>
                <a:t>Savings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</a:t>
            </a:r>
            <a:r>
              <a:rPr b="1" lang="en-GB"/>
              <a:t>TDD Process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/>
          <p:nvPr/>
        </p:nvSpPr>
        <p:spPr>
          <a:xfrm>
            <a:off x="0" y="0"/>
            <a:ext cx="257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471025" y="522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TDD process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0" y="4908300"/>
            <a:ext cx="9144000" cy="23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4572000" y="0"/>
            <a:ext cx="4572000" cy="5508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4907550" y="29100"/>
            <a:ext cx="39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LED example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22"/>
          <p:cNvPicPr preferRelativeResize="0"/>
          <p:nvPr/>
        </p:nvPicPr>
        <p:blipFill rotWithShape="1">
          <a:blip r:embed="rId3">
            <a:alphaModFix/>
          </a:blip>
          <a:srcRect b="6658" l="27664" r="36612" t="6978"/>
          <a:stretch/>
        </p:blipFill>
        <p:spPr>
          <a:xfrm>
            <a:off x="5809638" y="1040600"/>
            <a:ext cx="2096733" cy="337788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536125" y="882250"/>
            <a:ext cx="77934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a test list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 a small failing test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 minimal code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Make the test pass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Refactor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